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1760" r:id="rId2"/>
    <p:sldId id="1737" r:id="rId3"/>
    <p:sldId id="1708" r:id="rId4"/>
    <p:sldId id="1838" r:id="rId5"/>
    <p:sldId id="1828" r:id="rId6"/>
    <p:sldId id="1731" r:id="rId7"/>
    <p:sldId id="1763" r:id="rId8"/>
    <p:sldId id="1767" r:id="rId9"/>
    <p:sldId id="1782" r:id="rId10"/>
    <p:sldId id="1773" r:id="rId11"/>
    <p:sldId id="1829" r:id="rId12"/>
    <p:sldId id="1830" r:id="rId13"/>
    <p:sldId id="1831" r:id="rId14"/>
    <p:sldId id="1832" r:id="rId15"/>
    <p:sldId id="1833" r:id="rId16"/>
    <p:sldId id="1834" r:id="rId17"/>
    <p:sldId id="1836" r:id="rId18"/>
    <p:sldId id="1837" r:id="rId19"/>
    <p:sldId id="1774" r:id="rId20"/>
    <p:sldId id="169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95067" autoAdjust="0"/>
  </p:normalViewPr>
  <p:slideViewPr>
    <p:cSldViewPr>
      <p:cViewPr varScale="1">
        <p:scale>
          <a:sx n="90" d="100"/>
          <a:sy n="90" d="100"/>
        </p:scale>
        <p:origin x="100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14-Jun-19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14-Jun-19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proquest.co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88576" y="2787774"/>
            <a:ext cx="8775911" cy="935599"/>
          </a:xfrm>
        </p:spPr>
        <p:txBody>
          <a:bodyPr/>
          <a:lstStyle/>
          <a:p>
            <a:r>
              <a:rPr lang="en-US"/>
              <a:t>Provider Subscriptions PQIS Activation Tool</a:t>
            </a:r>
            <a:endParaRPr lang="en-US" b="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79512" y="3723373"/>
            <a:ext cx="6326909" cy="1008617"/>
          </a:xfrm>
        </p:spPr>
        <p:txBody>
          <a:bodyPr>
            <a:normAutofit/>
          </a:bodyPr>
          <a:lstStyle/>
          <a:p>
            <a:r>
              <a:rPr lang="en-US" sz="2800" b="1" dirty="0"/>
              <a:t>Yoel Kortick</a:t>
            </a:r>
          </a:p>
          <a:p>
            <a:r>
              <a:rPr lang="en-US" sz="2800" b="1" dirty="0"/>
              <a:t>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Using the "Provider Subscriptions"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63163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When "Availability" column is empty the resource has not been activated.</a:t>
            </a:r>
          </a:p>
          <a:p>
            <a:pPr marL="742950" lvl="1" indent="-285750"/>
            <a:endParaRPr lang="en-US" sz="2200" dirty="0"/>
          </a:p>
          <a:p>
            <a:endParaRPr lang="en-US" sz="2200" dirty="0"/>
          </a:p>
        </p:txBody>
      </p:sp>
      <p:pic>
        <p:nvPicPr>
          <p:cNvPr id="3" name="Picture 2">
            <a:extLst>
              <a:ext uri="{FF2B5EF4-FFF2-40B4-BE49-F238E27FC236}">
                <a16:creationId xmlns:a16="http://schemas.microsoft.com/office/drawing/2014/main" id="{49C4364F-837E-4B95-B8C8-195CD5D8F43A}"/>
              </a:ext>
            </a:extLst>
          </p:cNvPr>
          <p:cNvPicPr>
            <a:picLocks noChangeAspect="1"/>
          </p:cNvPicPr>
          <p:nvPr/>
        </p:nvPicPr>
        <p:blipFill>
          <a:blip r:embed="rId2"/>
          <a:stretch>
            <a:fillRect/>
          </a:stretch>
        </p:blipFill>
        <p:spPr>
          <a:xfrm>
            <a:off x="107504" y="1315799"/>
            <a:ext cx="8928992" cy="3496239"/>
          </a:xfrm>
          <a:prstGeom prst="rect">
            <a:avLst/>
          </a:prstGeom>
          <a:ln>
            <a:solidFill>
              <a:schemeClr val="accent1"/>
            </a:solidFill>
          </a:ln>
        </p:spPr>
      </p:pic>
      <p:sp>
        <p:nvSpPr>
          <p:cNvPr id="9" name="TextBox 8">
            <a:extLst>
              <a:ext uri="{FF2B5EF4-FFF2-40B4-BE49-F238E27FC236}">
                <a16:creationId xmlns:a16="http://schemas.microsoft.com/office/drawing/2014/main" id="{18061BD3-7FD7-433A-8B99-54D5B312A98E}"/>
              </a:ext>
            </a:extLst>
          </p:cNvPr>
          <p:cNvSpPr txBox="1"/>
          <p:nvPr/>
        </p:nvSpPr>
        <p:spPr>
          <a:xfrm>
            <a:off x="2771800" y="2404012"/>
            <a:ext cx="3168352" cy="523220"/>
          </a:xfrm>
          <a:prstGeom prst="rect">
            <a:avLst/>
          </a:prstGeom>
          <a:solidFill>
            <a:schemeClr val="bg1"/>
          </a:solidFill>
          <a:ln>
            <a:solidFill>
              <a:schemeClr val="accent1"/>
            </a:solidFill>
          </a:ln>
        </p:spPr>
        <p:txBody>
          <a:bodyPr wrap="square" rtlCol="0">
            <a:spAutoFit/>
          </a:bodyPr>
          <a:lstStyle/>
          <a:p>
            <a:r>
              <a:rPr lang="en-US" sz="1400" dirty="0"/>
              <a:t>This collection was recently sent for activation and is currently in process</a:t>
            </a:r>
          </a:p>
        </p:txBody>
      </p:sp>
      <p:sp>
        <p:nvSpPr>
          <p:cNvPr id="11" name="TextBox 10">
            <a:extLst>
              <a:ext uri="{FF2B5EF4-FFF2-40B4-BE49-F238E27FC236}">
                <a16:creationId xmlns:a16="http://schemas.microsoft.com/office/drawing/2014/main" id="{9720D084-FFCF-4BB5-B161-82CE6F93C183}"/>
              </a:ext>
            </a:extLst>
          </p:cNvPr>
          <p:cNvSpPr txBox="1"/>
          <p:nvPr/>
        </p:nvSpPr>
        <p:spPr>
          <a:xfrm>
            <a:off x="2771800" y="4136762"/>
            <a:ext cx="3168352" cy="523220"/>
          </a:xfrm>
          <a:prstGeom prst="rect">
            <a:avLst/>
          </a:prstGeom>
          <a:solidFill>
            <a:schemeClr val="bg1"/>
          </a:solidFill>
          <a:ln>
            <a:solidFill>
              <a:schemeClr val="accent1"/>
            </a:solidFill>
          </a:ln>
        </p:spPr>
        <p:txBody>
          <a:bodyPr wrap="square" rtlCol="0">
            <a:spAutoFit/>
          </a:bodyPr>
          <a:lstStyle/>
          <a:p>
            <a:r>
              <a:rPr lang="en-US" sz="1400" dirty="0"/>
              <a:t>This collection is already activated in the institution</a:t>
            </a:r>
          </a:p>
        </p:txBody>
      </p:sp>
      <p:cxnSp>
        <p:nvCxnSpPr>
          <p:cNvPr id="7" name="Straight Arrow Connector 6">
            <a:extLst>
              <a:ext uri="{FF2B5EF4-FFF2-40B4-BE49-F238E27FC236}">
                <a16:creationId xmlns:a16="http://schemas.microsoft.com/office/drawing/2014/main" id="{385886AB-399E-4C50-BA28-41877CF34513}"/>
              </a:ext>
            </a:extLst>
          </p:cNvPr>
          <p:cNvCxnSpPr>
            <a:cxnSpLocks/>
          </p:cNvCxnSpPr>
          <p:nvPr/>
        </p:nvCxnSpPr>
        <p:spPr>
          <a:xfrm flipH="1">
            <a:off x="1259632" y="3531762"/>
            <a:ext cx="1528452" cy="165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5B8DC4-6E69-4717-B10A-017F81CE0E47}"/>
              </a:ext>
            </a:extLst>
          </p:cNvPr>
          <p:cNvCxnSpPr>
            <a:cxnSpLocks/>
          </p:cNvCxnSpPr>
          <p:nvPr/>
        </p:nvCxnSpPr>
        <p:spPr>
          <a:xfrm flipH="1">
            <a:off x="1259632" y="4223376"/>
            <a:ext cx="1440160" cy="765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A89DFB-E4F6-4A81-8DB2-C1829B40048F}"/>
              </a:ext>
            </a:extLst>
          </p:cNvPr>
          <p:cNvSpPr txBox="1"/>
          <p:nvPr/>
        </p:nvSpPr>
        <p:spPr>
          <a:xfrm>
            <a:off x="2771800" y="3363838"/>
            <a:ext cx="3168352" cy="307777"/>
          </a:xfrm>
          <a:prstGeom prst="rect">
            <a:avLst/>
          </a:prstGeom>
          <a:solidFill>
            <a:schemeClr val="bg1"/>
          </a:solidFill>
          <a:ln>
            <a:solidFill>
              <a:schemeClr val="accent1"/>
            </a:solidFill>
          </a:ln>
        </p:spPr>
        <p:txBody>
          <a:bodyPr wrap="square" rtlCol="0">
            <a:spAutoFit/>
          </a:bodyPr>
          <a:lstStyle/>
          <a:p>
            <a:r>
              <a:rPr lang="en-US" sz="1400" dirty="0"/>
              <a:t>This collection had not been activated</a:t>
            </a:r>
          </a:p>
        </p:txBody>
      </p:sp>
      <p:cxnSp>
        <p:nvCxnSpPr>
          <p:cNvPr id="16" name="Straight Arrow Connector 15">
            <a:extLst>
              <a:ext uri="{FF2B5EF4-FFF2-40B4-BE49-F238E27FC236}">
                <a16:creationId xmlns:a16="http://schemas.microsoft.com/office/drawing/2014/main" id="{DAD76DE7-791A-4950-AE02-1412B2AB8F41}"/>
              </a:ext>
            </a:extLst>
          </p:cNvPr>
          <p:cNvCxnSpPr>
            <a:cxnSpLocks/>
          </p:cNvCxnSpPr>
          <p:nvPr/>
        </p:nvCxnSpPr>
        <p:spPr>
          <a:xfrm flipH="1">
            <a:off x="1259632" y="2757331"/>
            <a:ext cx="1512168" cy="4650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4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User can "Select all" and "Activate all".</a:t>
            </a:r>
          </a:p>
          <a:p>
            <a:pPr marL="742950" lvl="1" indent="-285750"/>
            <a:endParaRPr lang="en-US" sz="2200" dirty="0"/>
          </a:p>
          <a:p>
            <a:endParaRPr lang="en-US" sz="2200" dirty="0"/>
          </a:p>
        </p:txBody>
      </p:sp>
      <p:pic>
        <p:nvPicPr>
          <p:cNvPr id="4" name="Picture 3">
            <a:extLst>
              <a:ext uri="{FF2B5EF4-FFF2-40B4-BE49-F238E27FC236}">
                <a16:creationId xmlns:a16="http://schemas.microsoft.com/office/drawing/2014/main" id="{EDB23D82-521A-4D31-892D-CFCBF519B542}"/>
              </a:ext>
            </a:extLst>
          </p:cNvPr>
          <p:cNvPicPr>
            <a:picLocks noChangeAspect="1"/>
          </p:cNvPicPr>
          <p:nvPr/>
        </p:nvPicPr>
        <p:blipFill>
          <a:blip r:embed="rId2"/>
          <a:stretch>
            <a:fillRect/>
          </a:stretch>
        </p:blipFill>
        <p:spPr>
          <a:xfrm>
            <a:off x="13930" y="1557562"/>
            <a:ext cx="9144000" cy="3163236"/>
          </a:xfrm>
          <a:prstGeom prst="rect">
            <a:avLst/>
          </a:prstGeom>
          <a:ln>
            <a:solidFill>
              <a:schemeClr val="tx1"/>
            </a:solidFill>
          </a:ln>
        </p:spPr>
      </p:pic>
      <p:sp>
        <p:nvSpPr>
          <p:cNvPr id="8" name="Rectangle 7">
            <a:extLst>
              <a:ext uri="{FF2B5EF4-FFF2-40B4-BE49-F238E27FC236}">
                <a16:creationId xmlns:a16="http://schemas.microsoft.com/office/drawing/2014/main" id="{3CAABDF7-45BB-43BD-80C5-9D8CC7C55A3E}"/>
              </a:ext>
            </a:extLst>
          </p:cNvPr>
          <p:cNvSpPr/>
          <p:nvPr/>
        </p:nvSpPr>
        <p:spPr>
          <a:xfrm>
            <a:off x="6804248" y="1557162"/>
            <a:ext cx="648072" cy="304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8562E583-B55B-4588-9808-9E79E6AD2642}"/>
              </a:ext>
            </a:extLst>
          </p:cNvPr>
          <p:cNvSpPr/>
          <p:nvPr/>
        </p:nvSpPr>
        <p:spPr>
          <a:xfrm>
            <a:off x="406833" y="2321553"/>
            <a:ext cx="360040" cy="252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1006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535DC-73F6-4813-BB26-1EF26CBF78EC}"/>
              </a:ext>
            </a:extLst>
          </p:cNvPr>
          <p:cNvPicPr>
            <a:picLocks noChangeAspect="1"/>
          </p:cNvPicPr>
          <p:nvPr/>
        </p:nvPicPr>
        <p:blipFill>
          <a:blip r:embed="rId2"/>
          <a:stretch>
            <a:fillRect/>
          </a:stretch>
        </p:blipFill>
        <p:spPr>
          <a:xfrm>
            <a:off x="0" y="1404642"/>
            <a:ext cx="9144000" cy="303931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User can select specific collections and "Activate selected".</a:t>
            </a:r>
          </a:p>
          <a:p>
            <a:pPr marL="742950" lvl="1" indent="-285750"/>
            <a:endParaRPr lang="en-US" sz="2200" dirty="0"/>
          </a:p>
          <a:p>
            <a:endParaRPr lang="en-US" sz="2200" dirty="0"/>
          </a:p>
        </p:txBody>
      </p:sp>
      <p:sp>
        <p:nvSpPr>
          <p:cNvPr id="8" name="Rectangle 7">
            <a:extLst>
              <a:ext uri="{FF2B5EF4-FFF2-40B4-BE49-F238E27FC236}">
                <a16:creationId xmlns:a16="http://schemas.microsoft.com/office/drawing/2014/main" id="{3CAABDF7-45BB-43BD-80C5-9D8CC7C55A3E}"/>
              </a:ext>
            </a:extLst>
          </p:cNvPr>
          <p:cNvSpPr/>
          <p:nvPr/>
        </p:nvSpPr>
        <p:spPr>
          <a:xfrm>
            <a:off x="5724128" y="1451255"/>
            <a:ext cx="1008112" cy="304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8562E583-B55B-4588-9808-9E79E6AD2642}"/>
              </a:ext>
            </a:extLst>
          </p:cNvPr>
          <p:cNvSpPr/>
          <p:nvPr/>
        </p:nvSpPr>
        <p:spPr>
          <a:xfrm>
            <a:off x="395536" y="2895402"/>
            <a:ext cx="360040" cy="252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F7EE8EFC-BECB-4D58-B505-89C3DB4D08A8}"/>
              </a:ext>
            </a:extLst>
          </p:cNvPr>
          <p:cNvSpPr/>
          <p:nvPr/>
        </p:nvSpPr>
        <p:spPr>
          <a:xfrm>
            <a:off x="395536" y="3572950"/>
            <a:ext cx="360040" cy="252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83016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1ADAB-2025-46FD-BE6D-8D32BBA78925}"/>
              </a:ext>
            </a:extLst>
          </p:cNvPr>
          <p:cNvPicPr>
            <a:picLocks noChangeAspect="1"/>
          </p:cNvPicPr>
          <p:nvPr/>
        </p:nvPicPr>
        <p:blipFill>
          <a:blip r:embed="rId2"/>
          <a:stretch>
            <a:fillRect/>
          </a:stretch>
        </p:blipFill>
        <p:spPr>
          <a:xfrm>
            <a:off x="0" y="1295303"/>
            <a:ext cx="9144000" cy="307664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User can filter by various parameters</a:t>
            </a:r>
          </a:p>
          <a:p>
            <a:pPr marL="742950" lvl="1" indent="-285750"/>
            <a:endParaRPr lang="en-US" sz="2200" dirty="0"/>
          </a:p>
          <a:p>
            <a:endParaRPr lang="en-US" sz="2200" dirty="0"/>
          </a:p>
        </p:txBody>
      </p:sp>
      <p:sp>
        <p:nvSpPr>
          <p:cNvPr id="8" name="Rectangle 7">
            <a:extLst>
              <a:ext uri="{FF2B5EF4-FFF2-40B4-BE49-F238E27FC236}">
                <a16:creationId xmlns:a16="http://schemas.microsoft.com/office/drawing/2014/main" id="{3CAABDF7-45BB-43BD-80C5-9D8CC7C55A3E}"/>
              </a:ext>
            </a:extLst>
          </p:cNvPr>
          <p:cNvSpPr/>
          <p:nvPr/>
        </p:nvSpPr>
        <p:spPr>
          <a:xfrm>
            <a:off x="3798161" y="1754272"/>
            <a:ext cx="1008112" cy="304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3" name="Rectangle 12">
            <a:extLst>
              <a:ext uri="{FF2B5EF4-FFF2-40B4-BE49-F238E27FC236}">
                <a16:creationId xmlns:a16="http://schemas.microsoft.com/office/drawing/2014/main" id="{8562E583-B55B-4588-9808-9E79E6AD2642}"/>
              </a:ext>
            </a:extLst>
          </p:cNvPr>
          <p:cNvSpPr/>
          <p:nvPr/>
        </p:nvSpPr>
        <p:spPr>
          <a:xfrm>
            <a:off x="395536" y="1758138"/>
            <a:ext cx="2232248" cy="12682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F7EE8EFC-BECB-4D58-B505-89C3DB4D08A8}"/>
              </a:ext>
            </a:extLst>
          </p:cNvPr>
          <p:cNvSpPr/>
          <p:nvPr/>
        </p:nvSpPr>
        <p:spPr>
          <a:xfrm>
            <a:off x="2682044" y="1754731"/>
            <a:ext cx="1008112" cy="304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89054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E6984F-35A9-4B14-9350-7E7169823E6A}"/>
              </a:ext>
            </a:extLst>
          </p:cNvPr>
          <p:cNvPicPr>
            <a:picLocks noChangeAspect="1"/>
          </p:cNvPicPr>
          <p:nvPr/>
        </p:nvPicPr>
        <p:blipFill>
          <a:blip r:embed="rId2"/>
          <a:stretch>
            <a:fillRect/>
          </a:stretch>
        </p:blipFill>
        <p:spPr>
          <a:xfrm>
            <a:off x="0" y="1322659"/>
            <a:ext cx="9144000" cy="340933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Here for example we have filtered by only those which have been activated</a:t>
            </a:r>
          </a:p>
          <a:p>
            <a:pPr marL="742950" lvl="1" indent="-285750"/>
            <a:endParaRPr lang="en-US" sz="2200" dirty="0"/>
          </a:p>
          <a:p>
            <a:endParaRPr lang="en-US" sz="2200" dirty="0"/>
          </a:p>
        </p:txBody>
      </p:sp>
      <p:sp>
        <p:nvSpPr>
          <p:cNvPr id="7" name="Rectangle 6">
            <a:extLst>
              <a:ext uri="{FF2B5EF4-FFF2-40B4-BE49-F238E27FC236}">
                <a16:creationId xmlns:a16="http://schemas.microsoft.com/office/drawing/2014/main" id="{2EE6D94F-2E88-49E3-8173-8AB60F156683}"/>
              </a:ext>
            </a:extLst>
          </p:cNvPr>
          <p:cNvSpPr/>
          <p:nvPr/>
        </p:nvSpPr>
        <p:spPr>
          <a:xfrm>
            <a:off x="323528" y="1707654"/>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D5635FD6-712E-4FD2-8223-6DF6A90BFC02}"/>
              </a:ext>
            </a:extLst>
          </p:cNvPr>
          <p:cNvSpPr/>
          <p:nvPr/>
        </p:nvSpPr>
        <p:spPr>
          <a:xfrm>
            <a:off x="611560" y="2053018"/>
            <a:ext cx="648072" cy="2678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13638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662A8-6399-4329-95EF-3F58DD33FEA4}"/>
              </a:ext>
            </a:extLst>
          </p:cNvPr>
          <p:cNvPicPr>
            <a:picLocks noChangeAspect="1"/>
          </p:cNvPicPr>
          <p:nvPr/>
        </p:nvPicPr>
        <p:blipFill>
          <a:blip r:embed="rId2"/>
          <a:stretch>
            <a:fillRect/>
          </a:stretch>
        </p:blipFill>
        <p:spPr>
          <a:xfrm>
            <a:off x="-1466" y="1267690"/>
            <a:ext cx="9144000" cy="316454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Collections can also be activated one at a time on the line level</a:t>
            </a:r>
          </a:p>
          <a:p>
            <a:pPr marL="742950" lvl="1" indent="-285750"/>
            <a:endParaRPr lang="en-US" sz="2200" dirty="0"/>
          </a:p>
          <a:p>
            <a:endParaRPr lang="en-US" sz="2200" dirty="0"/>
          </a:p>
        </p:txBody>
      </p:sp>
      <p:sp>
        <p:nvSpPr>
          <p:cNvPr id="9" name="Rectangle 8">
            <a:extLst>
              <a:ext uri="{FF2B5EF4-FFF2-40B4-BE49-F238E27FC236}">
                <a16:creationId xmlns:a16="http://schemas.microsoft.com/office/drawing/2014/main" id="{D5635FD6-712E-4FD2-8223-6DF6A90BFC02}"/>
              </a:ext>
            </a:extLst>
          </p:cNvPr>
          <p:cNvSpPr/>
          <p:nvPr/>
        </p:nvSpPr>
        <p:spPr>
          <a:xfrm>
            <a:off x="7740352" y="3075807"/>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14199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8B762-C305-4091-B293-06B400BA3592}"/>
              </a:ext>
            </a:extLst>
          </p:cNvPr>
          <p:cNvPicPr>
            <a:picLocks noChangeAspect="1"/>
          </p:cNvPicPr>
          <p:nvPr/>
        </p:nvPicPr>
        <p:blipFill>
          <a:blip r:embed="rId2"/>
          <a:stretch>
            <a:fillRect/>
          </a:stretch>
        </p:blipFill>
        <p:spPr>
          <a:xfrm>
            <a:off x="0" y="1363148"/>
            <a:ext cx="9144000" cy="336884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The list can also be refreshed to obtain current status</a:t>
            </a:r>
          </a:p>
          <a:p>
            <a:endParaRPr lang="en-US" sz="2200" dirty="0"/>
          </a:p>
        </p:txBody>
      </p:sp>
      <p:sp>
        <p:nvSpPr>
          <p:cNvPr id="9" name="Rectangle 8">
            <a:extLst>
              <a:ext uri="{FF2B5EF4-FFF2-40B4-BE49-F238E27FC236}">
                <a16:creationId xmlns:a16="http://schemas.microsoft.com/office/drawing/2014/main" id="{D5635FD6-712E-4FD2-8223-6DF6A90BFC02}"/>
              </a:ext>
            </a:extLst>
          </p:cNvPr>
          <p:cNvSpPr/>
          <p:nvPr/>
        </p:nvSpPr>
        <p:spPr>
          <a:xfrm>
            <a:off x="7524328" y="1392183"/>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TextBox 9">
            <a:extLst>
              <a:ext uri="{FF2B5EF4-FFF2-40B4-BE49-F238E27FC236}">
                <a16:creationId xmlns:a16="http://schemas.microsoft.com/office/drawing/2014/main" id="{423AFAB4-5B9D-4AE9-9391-AF3EF63C0D72}"/>
              </a:ext>
            </a:extLst>
          </p:cNvPr>
          <p:cNvSpPr txBox="1"/>
          <p:nvPr/>
        </p:nvSpPr>
        <p:spPr>
          <a:xfrm>
            <a:off x="2771800" y="2404012"/>
            <a:ext cx="3168352" cy="307777"/>
          </a:xfrm>
          <a:prstGeom prst="rect">
            <a:avLst/>
          </a:prstGeom>
          <a:solidFill>
            <a:schemeClr val="bg1"/>
          </a:solidFill>
          <a:ln>
            <a:solidFill>
              <a:schemeClr val="accent1"/>
            </a:solidFill>
          </a:ln>
        </p:spPr>
        <p:txBody>
          <a:bodyPr wrap="square" rtlCol="0">
            <a:spAutoFit/>
          </a:bodyPr>
          <a:lstStyle/>
          <a:p>
            <a:r>
              <a:rPr lang="en-US" sz="1400" dirty="0"/>
              <a:t>Before refresh</a:t>
            </a:r>
          </a:p>
        </p:txBody>
      </p:sp>
      <p:cxnSp>
        <p:nvCxnSpPr>
          <p:cNvPr id="11" name="Straight Arrow Connector 10">
            <a:extLst>
              <a:ext uri="{FF2B5EF4-FFF2-40B4-BE49-F238E27FC236}">
                <a16:creationId xmlns:a16="http://schemas.microsoft.com/office/drawing/2014/main" id="{7BDAE840-89FD-4E52-AC9E-857CBF20DEFB}"/>
              </a:ext>
            </a:extLst>
          </p:cNvPr>
          <p:cNvCxnSpPr>
            <a:cxnSpLocks/>
          </p:cNvCxnSpPr>
          <p:nvPr/>
        </p:nvCxnSpPr>
        <p:spPr>
          <a:xfrm flipH="1">
            <a:off x="1259632" y="2652428"/>
            <a:ext cx="1512168" cy="364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9BB7B3A-63AF-4837-A721-4453CBF3DFB7}"/>
              </a:ext>
            </a:extLst>
          </p:cNvPr>
          <p:cNvSpPr/>
          <p:nvPr/>
        </p:nvSpPr>
        <p:spPr>
          <a:xfrm>
            <a:off x="827584" y="2711789"/>
            <a:ext cx="432048" cy="781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428239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95C0B-E7E5-4B81-B0A3-A9341E852A3B}"/>
              </a:ext>
            </a:extLst>
          </p:cNvPr>
          <p:cNvPicPr>
            <a:picLocks noChangeAspect="1"/>
          </p:cNvPicPr>
          <p:nvPr/>
        </p:nvPicPr>
        <p:blipFill>
          <a:blip r:embed="rId2"/>
          <a:stretch>
            <a:fillRect/>
          </a:stretch>
        </p:blipFill>
        <p:spPr>
          <a:xfrm>
            <a:off x="0" y="1347614"/>
            <a:ext cx="9144000" cy="340095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200" dirty="0"/>
              <a:t>After refreshing user sees a "refreshed" status</a:t>
            </a:r>
          </a:p>
          <a:p>
            <a:endParaRPr lang="en-US" sz="2200" dirty="0"/>
          </a:p>
        </p:txBody>
      </p:sp>
      <p:sp>
        <p:nvSpPr>
          <p:cNvPr id="10" name="TextBox 9">
            <a:extLst>
              <a:ext uri="{FF2B5EF4-FFF2-40B4-BE49-F238E27FC236}">
                <a16:creationId xmlns:a16="http://schemas.microsoft.com/office/drawing/2014/main" id="{423AFAB4-5B9D-4AE9-9391-AF3EF63C0D72}"/>
              </a:ext>
            </a:extLst>
          </p:cNvPr>
          <p:cNvSpPr txBox="1"/>
          <p:nvPr/>
        </p:nvSpPr>
        <p:spPr>
          <a:xfrm>
            <a:off x="2771800" y="2404012"/>
            <a:ext cx="3168352" cy="307777"/>
          </a:xfrm>
          <a:prstGeom prst="rect">
            <a:avLst/>
          </a:prstGeom>
          <a:solidFill>
            <a:schemeClr val="bg1"/>
          </a:solidFill>
          <a:ln>
            <a:solidFill>
              <a:schemeClr val="accent1"/>
            </a:solidFill>
          </a:ln>
        </p:spPr>
        <p:txBody>
          <a:bodyPr wrap="square" rtlCol="0">
            <a:spAutoFit/>
          </a:bodyPr>
          <a:lstStyle/>
          <a:p>
            <a:r>
              <a:rPr lang="en-US" sz="1400" dirty="0"/>
              <a:t>After refresh</a:t>
            </a:r>
          </a:p>
        </p:txBody>
      </p:sp>
      <p:cxnSp>
        <p:nvCxnSpPr>
          <p:cNvPr id="11" name="Straight Arrow Connector 10">
            <a:extLst>
              <a:ext uri="{FF2B5EF4-FFF2-40B4-BE49-F238E27FC236}">
                <a16:creationId xmlns:a16="http://schemas.microsoft.com/office/drawing/2014/main" id="{7BDAE840-89FD-4E52-AC9E-857CBF20DEFB}"/>
              </a:ext>
            </a:extLst>
          </p:cNvPr>
          <p:cNvCxnSpPr>
            <a:cxnSpLocks/>
          </p:cNvCxnSpPr>
          <p:nvPr/>
        </p:nvCxnSpPr>
        <p:spPr>
          <a:xfrm flipH="1">
            <a:off x="1259632" y="2652428"/>
            <a:ext cx="1512168" cy="3645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9BB7B3A-63AF-4837-A721-4453CBF3DFB7}"/>
              </a:ext>
            </a:extLst>
          </p:cNvPr>
          <p:cNvSpPr/>
          <p:nvPr/>
        </p:nvSpPr>
        <p:spPr>
          <a:xfrm>
            <a:off x="827584" y="2711789"/>
            <a:ext cx="432048" cy="781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95344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Using the "Provider Subscriptions"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1080119"/>
          </a:xfrm>
        </p:spPr>
        <p:txBody>
          <a:bodyPr>
            <a:normAutofit/>
          </a:bodyPr>
          <a:lstStyle/>
          <a:p>
            <a:pPr>
              <a:lnSpc>
                <a:spcPct val="90000"/>
              </a:lnSpc>
            </a:pPr>
            <a:r>
              <a:rPr lang="en-US" dirty="0"/>
              <a:t>When one or more collections are activated from the "Provider Subscriptions" the activation is done via a background job, enabling the user to continue working in the list.</a:t>
            </a:r>
          </a:p>
        </p:txBody>
      </p:sp>
      <p:sp>
        <p:nvSpPr>
          <p:cNvPr id="7" name="Rectangle 6">
            <a:extLst>
              <a:ext uri="{FF2B5EF4-FFF2-40B4-BE49-F238E27FC236}">
                <a16:creationId xmlns:a16="http://schemas.microsoft.com/office/drawing/2014/main" id="{9205AA9F-8ACA-413E-80C1-B6DE77F4E66A}"/>
              </a:ext>
            </a:extLst>
          </p:cNvPr>
          <p:cNvSpPr/>
          <p:nvPr/>
        </p:nvSpPr>
        <p:spPr>
          <a:xfrm>
            <a:off x="212392" y="3655975"/>
            <a:ext cx="2703424"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pic>
        <p:nvPicPr>
          <p:cNvPr id="3" name="Picture 2">
            <a:extLst>
              <a:ext uri="{FF2B5EF4-FFF2-40B4-BE49-F238E27FC236}">
                <a16:creationId xmlns:a16="http://schemas.microsoft.com/office/drawing/2014/main" id="{8A78785F-A560-4357-8E28-02D6C24D5773}"/>
              </a:ext>
            </a:extLst>
          </p:cNvPr>
          <p:cNvPicPr>
            <a:picLocks noChangeAspect="1"/>
          </p:cNvPicPr>
          <p:nvPr/>
        </p:nvPicPr>
        <p:blipFill>
          <a:blip r:embed="rId2"/>
          <a:stretch>
            <a:fillRect/>
          </a:stretch>
        </p:blipFill>
        <p:spPr>
          <a:xfrm>
            <a:off x="0" y="2250992"/>
            <a:ext cx="9144000" cy="1688910"/>
          </a:xfrm>
          <a:prstGeom prst="rect">
            <a:avLst/>
          </a:prstGeom>
          <a:ln>
            <a:solidFill>
              <a:schemeClr val="tx1"/>
            </a:solidFill>
          </a:ln>
        </p:spPr>
      </p:pic>
    </p:spTree>
    <p:extLst>
      <p:ext uri="{BB962C8B-B14F-4D97-AF65-F5344CB8AC3E}">
        <p14:creationId xmlns:p14="http://schemas.microsoft.com/office/powerpoint/2010/main" val="348911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C797A-36A6-4A0D-9D7D-7CE5667B364B}"/>
              </a:ext>
            </a:extLst>
          </p:cNvPr>
          <p:cNvPicPr>
            <a:picLocks noChangeAspect="1"/>
          </p:cNvPicPr>
          <p:nvPr/>
        </p:nvPicPr>
        <p:blipFill>
          <a:blip r:embed="rId2"/>
          <a:stretch>
            <a:fillRect/>
          </a:stretch>
        </p:blipFill>
        <p:spPr>
          <a:xfrm>
            <a:off x="3491880" y="321890"/>
            <a:ext cx="3744416" cy="4815679"/>
          </a:xfrm>
          <a:prstGeom prst="rect">
            <a:avLst/>
          </a:prstGeom>
        </p:spPr>
      </p:pic>
      <p:pic>
        <p:nvPicPr>
          <p:cNvPr id="10" name="Picture 9">
            <a:extLst>
              <a:ext uri="{FF2B5EF4-FFF2-40B4-BE49-F238E27FC236}">
                <a16:creationId xmlns:a16="http://schemas.microsoft.com/office/drawing/2014/main" id="{80922993-B283-4DAE-A857-9396D535F046}"/>
              </a:ext>
            </a:extLst>
          </p:cNvPr>
          <p:cNvPicPr>
            <a:picLocks noChangeAspect="1"/>
          </p:cNvPicPr>
          <p:nvPr/>
        </p:nvPicPr>
        <p:blipFill>
          <a:blip r:embed="rId3"/>
          <a:stretch>
            <a:fillRect/>
          </a:stretch>
        </p:blipFill>
        <p:spPr>
          <a:xfrm>
            <a:off x="3851920" y="123478"/>
            <a:ext cx="1171575" cy="781050"/>
          </a:xfrm>
          <a:prstGeom prst="rect">
            <a:avLst/>
          </a:prstGeom>
        </p:spPr>
      </p:pic>
      <p:pic>
        <p:nvPicPr>
          <p:cNvPr id="11" name="Picture 10">
            <a:extLst>
              <a:ext uri="{FF2B5EF4-FFF2-40B4-BE49-F238E27FC236}">
                <a16:creationId xmlns:a16="http://schemas.microsoft.com/office/drawing/2014/main" id="{7250B8AE-7843-428C-BCF3-C1900B591A3C}"/>
              </a:ext>
            </a:extLst>
          </p:cNvPr>
          <p:cNvPicPr>
            <a:picLocks noChangeAspect="1"/>
          </p:cNvPicPr>
          <p:nvPr/>
        </p:nvPicPr>
        <p:blipFill>
          <a:blip r:embed="rId4"/>
          <a:stretch>
            <a:fillRect/>
          </a:stretch>
        </p:blipFill>
        <p:spPr>
          <a:xfrm>
            <a:off x="-4498" y="0"/>
            <a:ext cx="3504481" cy="5143500"/>
          </a:xfrm>
          <a:prstGeom prst="rect">
            <a:avLst/>
          </a:prstGeom>
        </p:spPr>
      </p:pic>
      <p:sp>
        <p:nvSpPr>
          <p:cNvPr id="12" name="Content Placeholder 4">
            <a:extLst>
              <a:ext uri="{FF2B5EF4-FFF2-40B4-BE49-F238E27FC236}">
                <a16:creationId xmlns:a16="http://schemas.microsoft.com/office/drawing/2014/main" id="{29CDADC3-335A-4B03-949F-B75E805D1285}"/>
              </a:ext>
            </a:extLst>
          </p:cNvPr>
          <p:cNvSpPr>
            <a:spLocks noGrp="1"/>
          </p:cNvSpPr>
          <p:nvPr>
            <p:ph idx="1"/>
          </p:nvPr>
        </p:nvSpPr>
        <p:spPr>
          <a:xfrm>
            <a:off x="359024" y="949971"/>
            <a:ext cx="8784976" cy="3871639"/>
          </a:xfrm>
        </p:spPr>
        <p:txBody>
          <a:bodyPr/>
          <a:lstStyle/>
          <a:p>
            <a:r>
              <a:rPr lang="en-US" dirty="0"/>
              <a:t>Introduction</a:t>
            </a:r>
          </a:p>
          <a:p>
            <a:r>
              <a:rPr lang="en-US" dirty="0"/>
              <a:t>Accessing the "Provider Subscriptions"</a:t>
            </a:r>
          </a:p>
          <a:p>
            <a:r>
              <a:rPr lang="en-US" dirty="0"/>
              <a:t>Using the "Provider Subscriptions"</a:t>
            </a:r>
          </a:p>
        </p:txBody>
      </p:sp>
    </p:spTree>
    <p:extLst>
      <p:ext uri="{BB962C8B-B14F-4D97-AF65-F5344CB8AC3E}">
        <p14:creationId xmlns:p14="http://schemas.microsoft.com/office/powerpoint/2010/main" val="401228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solidFill>
                  <a:schemeClr val="tx1"/>
                </a:solidFill>
              </a:rPr>
              <a:t>"Provider Subscriptions" tool gives you the ability to easily view your subscriptions with the provider and their availability status in Alma. The tool also provides you the ability to activate any resources that you subscribe to but have not activated.</a:t>
            </a:r>
          </a:p>
          <a:p>
            <a:endParaRPr lang="en-US" dirty="0">
              <a:solidFill>
                <a:schemeClr val="tx1"/>
              </a:solidFill>
            </a:endParaRPr>
          </a:p>
          <a:p>
            <a:r>
              <a:rPr lang="en-US" dirty="0">
                <a:solidFill>
                  <a:schemeClr val="tx1"/>
                </a:solidFill>
              </a:rPr>
              <a:t>“Provider Subscriptions” tool initially will provide your subscriptions status with ProQuest, and will be expanded to additional providers, based on their ability to provide the subscriptions information per customer.</a:t>
            </a:r>
          </a:p>
        </p:txBody>
      </p:sp>
    </p:spTree>
    <p:extLst>
      <p:ext uri="{BB962C8B-B14F-4D97-AF65-F5344CB8AC3E}">
        <p14:creationId xmlns:p14="http://schemas.microsoft.com/office/powerpoint/2010/main" val="345890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dirty="0"/>
              <a:t>The purpose of the provider subscriptions feature is to ensure that the resources which have been purchased from </a:t>
            </a:r>
            <a:r>
              <a:rPr lang="en-US"/>
              <a:t>the Provider, </a:t>
            </a:r>
            <a:r>
              <a:rPr lang="en-US" dirty="0"/>
              <a:t>in this of </a:t>
            </a:r>
            <a:r>
              <a:rPr lang="en-US"/>
              <a:t>this presentation </a:t>
            </a:r>
            <a:r>
              <a:rPr lang="en-US" dirty="0">
                <a:hlinkClick r:id="rId2"/>
              </a:rPr>
              <a:t>ProQuest</a:t>
            </a:r>
            <a:r>
              <a:rPr lang="en-US" dirty="0"/>
              <a:t>, have been activated in the institution.</a:t>
            </a:r>
            <a:br>
              <a:rPr lang="en-US" dirty="0"/>
            </a:br>
            <a:endParaRPr lang="en-US" dirty="0"/>
          </a:p>
          <a:p>
            <a:pPr>
              <a:lnSpc>
                <a:spcPct val="90000"/>
              </a:lnSpc>
            </a:pPr>
            <a:r>
              <a:rPr lang="en-US" dirty="0"/>
              <a:t>This feature, is used to prevent a situation whereby the institution has purchased electronic collections but has not activated them.  The "gap" between what has been purchased and what has actually been activated can therefore be closed.</a:t>
            </a:r>
          </a:p>
        </p:txBody>
      </p:sp>
    </p:spTree>
    <p:extLst>
      <p:ext uri="{BB962C8B-B14F-4D97-AF65-F5344CB8AC3E}">
        <p14:creationId xmlns:p14="http://schemas.microsoft.com/office/powerpoint/2010/main" val="246532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dirty="0"/>
              <a:t>Each institution that has purchased electronic resources from ProQuest receives a "Provider account ID".</a:t>
            </a:r>
            <a:br>
              <a:rPr lang="en-US" dirty="0"/>
            </a:br>
            <a:endParaRPr lang="en-US" dirty="0"/>
          </a:p>
          <a:p>
            <a:pPr>
              <a:lnSpc>
                <a:spcPct val="90000"/>
              </a:lnSpc>
            </a:pPr>
            <a:r>
              <a:rPr lang="en-US" dirty="0"/>
              <a:t>This unique identifier is used as part of this feature to associate the institution with those resources  which it has purchased.</a:t>
            </a:r>
          </a:p>
        </p:txBody>
      </p:sp>
    </p:spTree>
    <p:extLst>
      <p:ext uri="{BB962C8B-B14F-4D97-AF65-F5344CB8AC3E}">
        <p14:creationId xmlns:p14="http://schemas.microsoft.com/office/powerpoint/2010/main" val="13992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933959" cy="1240583"/>
          </a:xfrm>
        </p:spPr>
        <p:txBody>
          <a:bodyPr/>
          <a:lstStyle/>
          <a:p>
            <a:r>
              <a:rPr lang="en-US" dirty="0"/>
              <a:t>Accessing the "Provider Subscriptions"</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203183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ADFB85-E281-4F10-B5A7-4A375F5C793D}"/>
              </a:ext>
            </a:extLst>
          </p:cNvPr>
          <p:cNvPicPr>
            <a:picLocks noChangeAspect="1"/>
          </p:cNvPicPr>
          <p:nvPr/>
        </p:nvPicPr>
        <p:blipFill>
          <a:blip r:embed="rId2"/>
          <a:stretch>
            <a:fillRect/>
          </a:stretch>
        </p:blipFill>
        <p:spPr>
          <a:xfrm>
            <a:off x="2605367" y="1876114"/>
            <a:ext cx="3933265" cy="241432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"Provider Subscriptions"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896502"/>
            <a:ext cx="8424936" cy="1531231"/>
          </a:xfrm>
        </p:spPr>
        <p:txBody>
          <a:bodyPr>
            <a:normAutofit/>
          </a:bodyPr>
          <a:lstStyle/>
          <a:p>
            <a:pPr>
              <a:lnSpc>
                <a:spcPct val="90000"/>
              </a:lnSpc>
            </a:pPr>
            <a:r>
              <a:rPr lang="en-US" dirty="0"/>
              <a:t>From the "Resources" menu "Manage Inventory" submenu access the "Provider Subscriptions" link.</a:t>
            </a:r>
          </a:p>
          <a:p>
            <a:pPr>
              <a:lnSpc>
                <a:spcPct val="90000"/>
              </a:lnSpc>
            </a:pPr>
            <a:endParaRPr lang="en-US" dirty="0"/>
          </a:p>
        </p:txBody>
      </p:sp>
      <p:sp>
        <p:nvSpPr>
          <p:cNvPr id="8" name="Rectangle 7">
            <a:extLst>
              <a:ext uri="{FF2B5EF4-FFF2-40B4-BE49-F238E27FC236}">
                <a16:creationId xmlns:a16="http://schemas.microsoft.com/office/drawing/2014/main" id="{1615BC56-ABA6-4F14-901D-C2C95E992830}"/>
              </a:ext>
            </a:extLst>
          </p:cNvPr>
          <p:cNvSpPr/>
          <p:nvPr/>
        </p:nvSpPr>
        <p:spPr>
          <a:xfrm>
            <a:off x="2801276" y="3460510"/>
            <a:ext cx="2232248" cy="382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dirty="0"/>
          </a:p>
        </p:txBody>
      </p:sp>
    </p:spTree>
    <p:extLst>
      <p:ext uri="{BB962C8B-B14F-4D97-AF65-F5344CB8AC3E}">
        <p14:creationId xmlns:p14="http://schemas.microsoft.com/office/powerpoint/2010/main" val="226989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D6347-4EBD-4A03-8C46-886787AE4A62}"/>
              </a:ext>
            </a:extLst>
          </p:cNvPr>
          <p:cNvPicPr>
            <a:picLocks noChangeAspect="1"/>
          </p:cNvPicPr>
          <p:nvPr/>
        </p:nvPicPr>
        <p:blipFill>
          <a:blip r:embed="rId2"/>
          <a:stretch>
            <a:fillRect/>
          </a:stretch>
        </p:blipFill>
        <p:spPr>
          <a:xfrm>
            <a:off x="928687" y="2085975"/>
            <a:ext cx="7286625" cy="971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251520" y="771550"/>
            <a:ext cx="8568952" cy="789384"/>
          </a:xfrm>
        </p:spPr>
        <p:txBody>
          <a:bodyPr>
            <a:normAutofit/>
          </a:bodyPr>
          <a:lstStyle/>
          <a:p>
            <a:r>
              <a:rPr lang="en-US" dirty="0"/>
              <a:t>Fill in your unique "Provider account ID" and click "Populate"</a:t>
            </a:r>
            <a:endParaRPr lang="en-US" sz="2400" dirty="0"/>
          </a:p>
          <a:p>
            <a:pPr marL="742950" lvl="1" indent="-285750"/>
            <a:endParaRPr lang="en-US" sz="2400" dirty="0"/>
          </a:p>
          <a:p>
            <a:endParaRPr lang="en-US" dirty="0"/>
          </a:p>
        </p:txBody>
      </p:sp>
      <p:sp>
        <p:nvSpPr>
          <p:cNvPr id="7" name="Rectangle 6">
            <a:extLst>
              <a:ext uri="{FF2B5EF4-FFF2-40B4-BE49-F238E27FC236}">
                <a16:creationId xmlns:a16="http://schemas.microsoft.com/office/drawing/2014/main" id="{FBE8D9C6-6794-4F3A-BE85-C2F53CD85B2F}"/>
              </a:ext>
            </a:extLst>
          </p:cNvPr>
          <p:cNvSpPr/>
          <p:nvPr/>
        </p:nvSpPr>
        <p:spPr>
          <a:xfrm>
            <a:off x="7164288" y="2643758"/>
            <a:ext cx="1051024" cy="373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DBE9462E-D652-41F9-904A-FA5CF7442801}"/>
              </a:ext>
            </a:extLst>
          </p:cNvPr>
          <p:cNvSpPr/>
          <p:nvPr/>
        </p:nvSpPr>
        <p:spPr>
          <a:xfrm>
            <a:off x="2709681" y="2643758"/>
            <a:ext cx="854207" cy="373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89527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Accessing the "Provider Subscriptions"</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928992" cy="939053"/>
          </a:xfrm>
        </p:spPr>
        <p:txBody>
          <a:bodyPr>
            <a:normAutofit/>
          </a:bodyPr>
          <a:lstStyle/>
          <a:p>
            <a:r>
              <a:rPr lang="en-US" sz="2300" dirty="0"/>
              <a:t>The list is populated with those resources purchased by the institution</a:t>
            </a:r>
          </a:p>
          <a:p>
            <a:pPr marL="742950" lvl="1" indent="-285750"/>
            <a:endParaRPr lang="en-US" sz="2300" dirty="0"/>
          </a:p>
          <a:p>
            <a:endParaRPr lang="en-US" sz="2300" dirty="0"/>
          </a:p>
        </p:txBody>
      </p:sp>
      <p:pic>
        <p:nvPicPr>
          <p:cNvPr id="3" name="Picture 2">
            <a:extLst>
              <a:ext uri="{FF2B5EF4-FFF2-40B4-BE49-F238E27FC236}">
                <a16:creationId xmlns:a16="http://schemas.microsoft.com/office/drawing/2014/main" id="{49C4364F-837E-4B95-B8C8-195CD5D8F43A}"/>
              </a:ext>
            </a:extLst>
          </p:cNvPr>
          <p:cNvPicPr>
            <a:picLocks noChangeAspect="1"/>
          </p:cNvPicPr>
          <p:nvPr/>
        </p:nvPicPr>
        <p:blipFill>
          <a:blip r:embed="rId2"/>
          <a:stretch>
            <a:fillRect/>
          </a:stretch>
        </p:blipFill>
        <p:spPr>
          <a:xfrm>
            <a:off x="107504" y="1315799"/>
            <a:ext cx="8928992" cy="3496239"/>
          </a:xfrm>
          <a:prstGeom prst="rect">
            <a:avLst/>
          </a:prstGeom>
          <a:ln>
            <a:solidFill>
              <a:schemeClr val="accent1"/>
            </a:solidFill>
          </a:ln>
        </p:spPr>
      </p:pic>
    </p:spTree>
    <p:extLst>
      <p:ext uri="{BB962C8B-B14F-4D97-AF65-F5344CB8AC3E}">
        <p14:creationId xmlns:p14="http://schemas.microsoft.com/office/powerpoint/2010/main" val="245101651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8097</TotalTime>
  <Words>454</Words>
  <Application>Microsoft Office PowerPoint</Application>
  <PresentationFormat>On-screen Show (16:9)</PresentationFormat>
  <Paragraphs>75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IGeLU_2016_16X9 (1)</vt:lpstr>
      <vt:lpstr>Provider Subscriptions PQIS Activation Tool</vt:lpstr>
      <vt:lpstr>PowerPoint Presentation</vt:lpstr>
      <vt:lpstr>Introduction</vt:lpstr>
      <vt:lpstr>Introduction</vt:lpstr>
      <vt:lpstr>Introduction</vt:lpstr>
      <vt:lpstr>Accessing the "Provider Subscriptions"</vt:lpstr>
      <vt:lpstr>Accessing the "Provider Subscriptions"</vt:lpstr>
      <vt:lpstr>Accessing the "Provider Subscriptions"</vt:lpstr>
      <vt:lpstr>Accessing the "Provider Subscriptions"</vt:lpstr>
      <vt:lpstr>Using the "Provider Subscriptions"</vt:lpstr>
      <vt:lpstr>Using the "Provider Subscriptions"</vt:lpstr>
      <vt:lpstr>Using the "Provider Subscriptions"</vt:lpstr>
      <vt:lpstr>Using the "Provider Subscriptions"</vt:lpstr>
      <vt:lpstr>Using the "Provider Subscriptions"</vt:lpstr>
      <vt:lpstr>Using the "Provider Subscriptions"</vt:lpstr>
      <vt:lpstr>Using the "Provider Subscriptions"</vt:lpstr>
      <vt:lpstr>Using the "Provider Subscriptions"</vt:lpstr>
      <vt:lpstr>Using the "Provider Subscriptions"</vt:lpstr>
      <vt:lpstr>Using the "Provider Subscriptions"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144</cp:revision>
  <dcterms:created xsi:type="dcterms:W3CDTF">2017-01-02T15:10:30Z</dcterms:created>
  <dcterms:modified xsi:type="dcterms:W3CDTF">2019-06-14T04:51:48Z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